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74" r:id="rId3"/>
    <p:sldId id="256" r:id="rId4"/>
    <p:sldId id="299" r:id="rId5"/>
    <p:sldId id="307" r:id="rId6"/>
    <p:sldId id="323" r:id="rId7"/>
    <p:sldId id="311" r:id="rId8"/>
    <p:sldId id="313" r:id="rId9"/>
    <p:sldId id="300" r:id="rId10"/>
    <p:sldId id="301" r:id="rId11"/>
    <p:sldId id="309" r:id="rId12"/>
    <p:sldId id="308" r:id="rId13"/>
    <p:sldId id="317" r:id="rId14"/>
    <p:sldId id="310" r:id="rId15"/>
    <p:sldId id="314" r:id="rId16"/>
    <p:sldId id="303" r:id="rId17"/>
    <p:sldId id="318" r:id="rId18"/>
    <p:sldId id="320" r:id="rId19"/>
    <p:sldId id="325" r:id="rId20"/>
    <p:sldId id="326" r:id="rId21"/>
    <p:sldId id="327" r:id="rId22"/>
    <p:sldId id="333" r:id="rId23"/>
    <p:sldId id="329" r:id="rId24"/>
    <p:sldId id="334" r:id="rId25"/>
    <p:sldId id="335" r:id="rId26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39" autoAdjust="0"/>
    <p:restoredTop sz="94660"/>
  </p:normalViewPr>
  <p:slideViewPr>
    <p:cSldViewPr>
      <p:cViewPr varScale="1">
        <p:scale>
          <a:sx n="64" d="100"/>
          <a:sy n="64" d="100"/>
        </p:scale>
        <p:origin x="-78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C98861-4915-439F-9F3F-329477CBFD12}" type="presOf" srcId="{263A050A-58F5-4649-B387-9AE24ABBA6CD}" destId="{F9D33CB6-2574-40F1-8BC1-BEB3CD127F75}" srcOrd="0" destOrd="0" presId="urn:microsoft.com/office/officeart/2005/8/layout/default#1"/>
    <dgm:cxn modelId="{0AB6D905-7CAD-4F3D-AB7A-757DBE42E2E7}" type="presOf" srcId="{46751E6A-86D4-43C8-9559-6F227E1E89F5}" destId="{15401ABF-56DF-4D55-A618-E87133E74D5A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4CFB9B2D-9D4D-44A4-89F3-5C5CDABA45C4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500892" y="0"/>
          <a:ext cx="7548701" cy="13711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500892" y="0"/>
        <a:ext cx="7548701" cy="1371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37948-1A39-49FF-8061-C09CE939C58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7BB95-9239-4315-A56A-23675FB62F83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E8A510-15DC-474E-A6B7-4A342C008D1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448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85327A-BF13-45D8-8B92-8320CD90299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801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58B2B9A-7F31-44EF-9ED9-C76E1AE5355F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5766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BB1548-1D69-4F8D-8B0D-F20589D3988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8407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B4559D-C3BB-4B76-80B1-63ECDF1A7ACE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9000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34CFD0-0787-4B02-B521-1DE0E0DF98B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7519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DFB723-2888-47E6-B280-CF4F593FF830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2084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A11BA2-6057-476C-9524-870CA4BF4F3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67906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E76550-12A4-4D91-A6FA-826B74CEBF1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089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E267A0-29B2-46B0-AAD4-23655CC6DF9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0485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F28A278-0195-4612-A257-9E67364C24C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5982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61B21A6-19E9-499B-B107-B75E17C3DB0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617C7-646D-4C2D-AFFD-648BF38E64C4}" type="datetimeFigureOut">
              <a:rPr lang="vi-VN" smtClean="0"/>
              <a:pPr/>
              <a:t>14/04/2020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6C00E9-9D76-44F2-BAC0-0F82B56AA3A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768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142852"/>
            <a:ext cx="914400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CÁC LINH KIỆN BÁN DẪN </a:t>
            </a:r>
          </a:p>
          <a:p>
            <a:pPr algn="ctr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SUẤT</a:t>
            </a:r>
            <a:endParaRPr lang="vi-VN" sz="3600"/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357158" y="1571612"/>
            <a:ext cx="85725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1.2/ </a:t>
            </a:r>
            <a:r>
              <a:rPr lang="en-US" sz="36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Thyristor</a:t>
            </a:r>
            <a:r>
              <a:rPr lang="en-US" sz="3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- SCR(Silicon Controlled Rectifier)</a:t>
            </a:r>
            <a:r>
              <a:rPr lang="en-U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1.2.1-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SCR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1.2.1.1)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7" name="Picture 4" descr="53b8c3d974ce65362821f0f8833938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857231"/>
            <a:ext cx="7853720" cy="4456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642910" y="5643578"/>
            <a:ext cx="82153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0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Cấu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Thyristor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</a:t>
            </a:r>
            <a:r>
              <a:rPr lang="en-GB" altLang="en-US" sz="20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Ký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Thyristor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</a:t>
            </a:r>
            <a:r>
              <a:rPr lang="en-GB" altLang="en-US" sz="20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Sơ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GB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endParaRPr lang="en-GB" altLang="en-US" sz="20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1.2.1.2)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3200" b="1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SCR</a:t>
            </a:r>
            <a:r>
              <a:rPr lang="en-US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5926"/>
            <a:ext cx="8892480" cy="4320334"/>
          </a:xfrm>
        </p:spPr>
      </p:pic>
    </p:spTree>
    <p:extLst>
      <p:ext uri="{BB962C8B-B14F-4D97-AF65-F5344CB8AC3E}">
        <p14:creationId xmlns:p14="http://schemas.microsoft.com/office/powerpoint/2010/main" xmlns="" val="49949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42140"/>
            <a:ext cx="6072230" cy="62989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en-US" sz="3200" b="1" smtClean="0">
                <a:latin typeface="Times New Roman" pitchFamily="18" charset="0"/>
                <a:ea typeface="+mn-ea"/>
                <a:cs typeface="Times New Roman" pitchFamily="18" charset="0"/>
              </a:rPr>
              <a:t>1.2.1.3)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Các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trạng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thái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hoạt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động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err="1" smtClean="0"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lang="en-US" sz="3200" b="1" u="sng" smtClean="0">
                <a:latin typeface="Times New Roman" pitchFamily="18" charset="0"/>
                <a:ea typeface="+mn-ea"/>
                <a:cs typeface="Times New Roman" pitchFamily="18" charset="0"/>
              </a:rPr>
              <a:t> SCR</a:t>
            </a:r>
            <a:r>
              <a:rPr lang="en-US" sz="3200" b="1" smtClean="0"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endParaRPr lang="en-US" sz="3200" dirty="0"/>
          </a:p>
        </p:txBody>
      </p:sp>
      <p:pic>
        <p:nvPicPr>
          <p:cNvPr id="4" name="Picture 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05" y="1071546"/>
            <a:ext cx="9135795" cy="562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870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5791200" y="33528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399" name="Group 175"/>
          <p:cNvGrpSpPr>
            <a:grpSpLocks/>
          </p:cNvGrpSpPr>
          <p:nvPr/>
        </p:nvGrpSpPr>
        <p:grpSpPr bwMode="auto">
          <a:xfrm>
            <a:off x="5638800" y="4114800"/>
            <a:ext cx="228600" cy="685800"/>
            <a:chOff x="3552" y="2592"/>
            <a:chExt cx="144" cy="432"/>
          </a:xfrm>
        </p:grpSpPr>
        <p:sp>
          <p:nvSpPr>
            <p:cNvPr id="52231" name="Line 7"/>
            <p:cNvSpPr>
              <a:spLocks noChangeShapeType="1"/>
            </p:cNvSpPr>
            <p:nvPr/>
          </p:nvSpPr>
          <p:spPr bwMode="auto">
            <a:xfrm flipH="1">
              <a:off x="3552" y="2592"/>
              <a:ext cx="96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2" name="Line 8"/>
            <p:cNvSpPr>
              <a:spLocks noChangeShapeType="1"/>
            </p:cNvSpPr>
            <p:nvPr/>
          </p:nvSpPr>
          <p:spPr bwMode="auto">
            <a:xfrm>
              <a:off x="3552" y="2688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3" name="Line 9"/>
            <p:cNvSpPr>
              <a:spLocks noChangeShapeType="1"/>
            </p:cNvSpPr>
            <p:nvPr/>
          </p:nvSpPr>
          <p:spPr bwMode="auto">
            <a:xfrm flipH="1">
              <a:off x="3552" y="2784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4" name="Line 10"/>
            <p:cNvSpPr>
              <a:spLocks noChangeShapeType="1"/>
            </p:cNvSpPr>
            <p:nvPr/>
          </p:nvSpPr>
          <p:spPr bwMode="auto">
            <a:xfrm>
              <a:off x="3552" y="2880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5" name="Line 11"/>
            <p:cNvSpPr>
              <a:spLocks noChangeShapeType="1"/>
            </p:cNvSpPr>
            <p:nvPr/>
          </p:nvSpPr>
          <p:spPr bwMode="auto">
            <a:xfrm flipH="1">
              <a:off x="3600" y="2976"/>
              <a:ext cx="96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41" name="Line 17"/>
          <p:cNvSpPr>
            <a:spLocks noChangeShapeType="1"/>
          </p:cNvSpPr>
          <p:nvPr/>
        </p:nvSpPr>
        <p:spPr bwMode="auto">
          <a:xfrm>
            <a:off x="5715000" y="48006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242" name="Group 18"/>
          <p:cNvGrpSpPr>
            <a:grpSpLocks/>
          </p:cNvGrpSpPr>
          <p:nvPr/>
        </p:nvGrpSpPr>
        <p:grpSpPr bwMode="auto">
          <a:xfrm>
            <a:off x="7315200" y="4267200"/>
            <a:ext cx="609600" cy="304800"/>
            <a:chOff x="2736" y="2160"/>
            <a:chExt cx="384" cy="192"/>
          </a:xfrm>
        </p:grpSpPr>
        <p:sp>
          <p:nvSpPr>
            <p:cNvPr id="52243" name="Line 19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4" name="Line 20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5" name="Line 21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6" name="Line 22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47" name="Line 23"/>
          <p:cNvSpPr>
            <a:spLocks noChangeShapeType="1"/>
          </p:cNvSpPr>
          <p:nvPr/>
        </p:nvSpPr>
        <p:spPr bwMode="auto">
          <a:xfrm flipH="1">
            <a:off x="7315200" y="45720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48" name="Rectangle 24"/>
          <p:cNvSpPr>
            <a:spLocks noChangeArrowheads="1"/>
          </p:cNvSpPr>
          <p:nvPr/>
        </p:nvSpPr>
        <p:spPr bwMode="auto">
          <a:xfrm>
            <a:off x="6781800" y="51054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249" name="Line 25"/>
          <p:cNvSpPr>
            <a:spLocks noChangeShapeType="1"/>
          </p:cNvSpPr>
          <p:nvPr/>
        </p:nvSpPr>
        <p:spPr bwMode="auto">
          <a:xfrm>
            <a:off x="5715000" y="56388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0" name="Line 26"/>
          <p:cNvSpPr>
            <a:spLocks noChangeShapeType="1"/>
          </p:cNvSpPr>
          <p:nvPr/>
        </p:nvSpPr>
        <p:spPr bwMode="auto">
          <a:xfrm>
            <a:off x="7620000" y="45720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2" name="Line 28"/>
          <p:cNvSpPr>
            <a:spLocks noChangeShapeType="1"/>
          </p:cNvSpPr>
          <p:nvPr/>
        </p:nvSpPr>
        <p:spPr bwMode="auto">
          <a:xfrm flipV="1">
            <a:off x="7620000" y="3352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3" name="Line 29"/>
          <p:cNvSpPr>
            <a:spLocks noChangeShapeType="1"/>
          </p:cNvSpPr>
          <p:nvPr/>
        </p:nvSpPr>
        <p:spPr bwMode="auto">
          <a:xfrm>
            <a:off x="5791200" y="3352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7" name="Line 33"/>
          <p:cNvSpPr>
            <a:spLocks noChangeShapeType="1"/>
          </p:cNvSpPr>
          <p:nvPr/>
        </p:nvSpPr>
        <p:spPr bwMode="auto">
          <a:xfrm flipH="1">
            <a:off x="6934200" y="48768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8" name="Rectangle 34"/>
          <p:cNvSpPr>
            <a:spLocks noChangeArrowheads="1"/>
          </p:cNvSpPr>
          <p:nvPr/>
        </p:nvSpPr>
        <p:spPr bwMode="auto">
          <a:xfrm>
            <a:off x="7696200" y="5029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259" name="Rectangle 35"/>
          <p:cNvSpPr>
            <a:spLocks noChangeArrowheads="1"/>
          </p:cNvSpPr>
          <p:nvPr/>
        </p:nvSpPr>
        <p:spPr bwMode="auto">
          <a:xfrm>
            <a:off x="7696200" y="37338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260" name="Rectangle 36"/>
          <p:cNvSpPr>
            <a:spLocks noChangeArrowheads="1"/>
          </p:cNvSpPr>
          <p:nvPr/>
        </p:nvSpPr>
        <p:spPr bwMode="auto">
          <a:xfrm>
            <a:off x="5334000" y="4191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262" name="Line 38"/>
          <p:cNvSpPr>
            <a:spLocks noChangeShapeType="1"/>
          </p:cNvSpPr>
          <p:nvPr/>
        </p:nvSpPr>
        <p:spPr bwMode="auto">
          <a:xfrm>
            <a:off x="1524000" y="35052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3" name="Line 39"/>
          <p:cNvSpPr>
            <a:spLocks noChangeShapeType="1"/>
          </p:cNvSpPr>
          <p:nvPr/>
        </p:nvSpPr>
        <p:spPr bwMode="auto">
          <a:xfrm flipH="1">
            <a:off x="1371600" y="4267200"/>
            <a:ext cx="1524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4" name="Line 40"/>
          <p:cNvSpPr>
            <a:spLocks noChangeShapeType="1"/>
          </p:cNvSpPr>
          <p:nvPr/>
        </p:nvSpPr>
        <p:spPr bwMode="auto">
          <a:xfrm>
            <a:off x="1371600" y="44196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5" name="Line 41"/>
          <p:cNvSpPr>
            <a:spLocks noChangeShapeType="1"/>
          </p:cNvSpPr>
          <p:nvPr/>
        </p:nvSpPr>
        <p:spPr bwMode="auto">
          <a:xfrm flipH="1">
            <a:off x="1371600" y="45720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6" name="Line 42"/>
          <p:cNvSpPr>
            <a:spLocks noChangeShapeType="1"/>
          </p:cNvSpPr>
          <p:nvPr/>
        </p:nvSpPr>
        <p:spPr bwMode="auto">
          <a:xfrm>
            <a:off x="1371600" y="47244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7" name="Line 43"/>
          <p:cNvSpPr>
            <a:spLocks noChangeShapeType="1"/>
          </p:cNvSpPr>
          <p:nvPr/>
        </p:nvSpPr>
        <p:spPr bwMode="auto">
          <a:xfrm flipH="1">
            <a:off x="1447800" y="4876800"/>
            <a:ext cx="1524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72" name="Line 48"/>
          <p:cNvSpPr>
            <a:spLocks noChangeShapeType="1"/>
          </p:cNvSpPr>
          <p:nvPr/>
        </p:nvSpPr>
        <p:spPr bwMode="auto">
          <a:xfrm>
            <a:off x="14478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273" name="Group 49"/>
          <p:cNvGrpSpPr>
            <a:grpSpLocks/>
          </p:cNvGrpSpPr>
          <p:nvPr/>
        </p:nvGrpSpPr>
        <p:grpSpPr bwMode="auto">
          <a:xfrm>
            <a:off x="3048000" y="4419600"/>
            <a:ext cx="609600" cy="304800"/>
            <a:chOff x="2736" y="2160"/>
            <a:chExt cx="384" cy="192"/>
          </a:xfrm>
        </p:grpSpPr>
        <p:sp>
          <p:nvSpPr>
            <p:cNvPr id="52274" name="Line 50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5" name="Line 51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6" name="Line 52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7" name="Line 53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78" name="Line 54"/>
          <p:cNvSpPr>
            <a:spLocks noChangeShapeType="1"/>
          </p:cNvSpPr>
          <p:nvPr/>
        </p:nvSpPr>
        <p:spPr bwMode="auto">
          <a:xfrm flipH="1">
            <a:off x="3048000" y="47244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79" name="Rectangle 55"/>
          <p:cNvSpPr>
            <a:spLocks noChangeArrowheads="1"/>
          </p:cNvSpPr>
          <p:nvPr/>
        </p:nvSpPr>
        <p:spPr bwMode="auto">
          <a:xfrm>
            <a:off x="2514600" y="52578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280" name="Line 56"/>
          <p:cNvSpPr>
            <a:spLocks noChangeShapeType="1"/>
          </p:cNvSpPr>
          <p:nvPr/>
        </p:nvSpPr>
        <p:spPr bwMode="auto">
          <a:xfrm>
            <a:off x="1447800" y="57912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1" name="Line 57"/>
          <p:cNvSpPr>
            <a:spLocks noChangeShapeType="1"/>
          </p:cNvSpPr>
          <p:nvPr/>
        </p:nvSpPr>
        <p:spPr bwMode="auto">
          <a:xfrm>
            <a:off x="3352800" y="47244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2" name="Line 58"/>
          <p:cNvSpPr>
            <a:spLocks noChangeShapeType="1"/>
          </p:cNvSpPr>
          <p:nvPr/>
        </p:nvSpPr>
        <p:spPr bwMode="auto">
          <a:xfrm flipV="1">
            <a:off x="33528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3" name="Line 59"/>
          <p:cNvSpPr>
            <a:spLocks noChangeShapeType="1"/>
          </p:cNvSpPr>
          <p:nvPr/>
        </p:nvSpPr>
        <p:spPr bwMode="auto">
          <a:xfrm>
            <a:off x="1524000" y="35052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4" name="Line 60"/>
          <p:cNvSpPr>
            <a:spLocks noChangeShapeType="1"/>
          </p:cNvSpPr>
          <p:nvPr/>
        </p:nvSpPr>
        <p:spPr bwMode="auto">
          <a:xfrm flipH="1">
            <a:off x="2667000" y="5029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5" name="Rectangle 61"/>
          <p:cNvSpPr>
            <a:spLocks noChangeArrowheads="1"/>
          </p:cNvSpPr>
          <p:nvPr/>
        </p:nvSpPr>
        <p:spPr bwMode="auto">
          <a:xfrm>
            <a:off x="3429000" y="5181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286" name="Rectangle 62"/>
          <p:cNvSpPr>
            <a:spLocks noChangeArrowheads="1"/>
          </p:cNvSpPr>
          <p:nvPr/>
        </p:nvSpPr>
        <p:spPr bwMode="auto">
          <a:xfrm>
            <a:off x="3429000" y="3886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287" name="Rectangle 63"/>
          <p:cNvSpPr>
            <a:spLocks noChangeArrowheads="1"/>
          </p:cNvSpPr>
          <p:nvPr/>
        </p:nvSpPr>
        <p:spPr bwMode="auto">
          <a:xfrm>
            <a:off x="1066800" y="4648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317" name="Oval 93"/>
          <p:cNvSpPr>
            <a:spLocks noChangeArrowheads="1"/>
          </p:cNvSpPr>
          <p:nvPr/>
        </p:nvSpPr>
        <p:spPr bwMode="auto">
          <a:xfrm>
            <a:off x="6019800" y="54102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18" name="Text Box 94"/>
          <p:cNvSpPr txBox="1">
            <a:spLocks noChangeArrowheads="1"/>
          </p:cNvSpPr>
          <p:nvPr/>
        </p:nvSpPr>
        <p:spPr bwMode="auto">
          <a:xfrm>
            <a:off x="5943600" y="54102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19" name="Text Box 95"/>
          <p:cNvSpPr txBox="1">
            <a:spLocks noChangeArrowheads="1"/>
          </p:cNvSpPr>
          <p:nvPr/>
        </p:nvSpPr>
        <p:spPr bwMode="auto">
          <a:xfrm>
            <a:off x="6172200" y="53340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20" name="Rectangle 96"/>
          <p:cNvSpPr>
            <a:spLocks noChangeArrowheads="1"/>
          </p:cNvSpPr>
          <p:nvPr/>
        </p:nvSpPr>
        <p:spPr bwMode="auto">
          <a:xfrm>
            <a:off x="6096000" y="5181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21" name="Oval 97"/>
          <p:cNvSpPr>
            <a:spLocks noChangeArrowheads="1"/>
          </p:cNvSpPr>
          <p:nvPr/>
        </p:nvSpPr>
        <p:spPr bwMode="auto">
          <a:xfrm>
            <a:off x="1752600" y="55626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22" name="Text Box 98"/>
          <p:cNvSpPr txBox="1">
            <a:spLocks noChangeArrowheads="1"/>
          </p:cNvSpPr>
          <p:nvPr/>
        </p:nvSpPr>
        <p:spPr bwMode="auto">
          <a:xfrm>
            <a:off x="1676400" y="55626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23" name="Text Box 99"/>
          <p:cNvSpPr txBox="1">
            <a:spLocks noChangeArrowheads="1"/>
          </p:cNvSpPr>
          <p:nvPr/>
        </p:nvSpPr>
        <p:spPr bwMode="auto">
          <a:xfrm>
            <a:off x="1905000" y="54864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24" name="Rectangle 100"/>
          <p:cNvSpPr>
            <a:spLocks noChangeArrowheads="1"/>
          </p:cNvSpPr>
          <p:nvPr/>
        </p:nvSpPr>
        <p:spPr bwMode="auto">
          <a:xfrm>
            <a:off x="1828800" y="5334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25" name="Rectangle 101"/>
          <p:cNvSpPr>
            <a:spLocks noChangeArrowheads="1"/>
          </p:cNvSpPr>
          <p:nvPr/>
        </p:nvSpPr>
        <p:spPr bwMode="auto">
          <a:xfrm>
            <a:off x="1066800" y="5943600"/>
            <a:ext cx="25781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Khoá áp thuận (SCR ngắt)</a:t>
            </a:r>
          </a:p>
        </p:txBody>
      </p:sp>
      <p:sp>
        <p:nvSpPr>
          <p:cNvPr id="52326" name="Rectangle 102"/>
          <p:cNvSpPr>
            <a:spLocks noChangeArrowheads="1"/>
          </p:cNvSpPr>
          <p:nvPr/>
        </p:nvSpPr>
        <p:spPr bwMode="auto">
          <a:xfrm>
            <a:off x="5105400" y="5791200"/>
            <a:ext cx="30654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Trạng thái đóng (ON) dẫn thuận</a:t>
            </a:r>
          </a:p>
        </p:txBody>
      </p:sp>
      <p:sp>
        <p:nvSpPr>
          <p:cNvPr id="52328" name="Line 104"/>
          <p:cNvSpPr>
            <a:spLocks noChangeShapeType="1"/>
          </p:cNvSpPr>
          <p:nvPr/>
        </p:nvSpPr>
        <p:spPr bwMode="auto">
          <a:xfrm>
            <a:off x="6477000" y="48768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29" name="Line 105"/>
          <p:cNvSpPr>
            <a:spLocks noChangeShapeType="1"/>
          </p:cNvSpPr>
          <p:nvPr/>
        </p:nvSpPr>
        <p:spPr bwMode="auto">
          <a:xfrm flipV="1">
            <a:off x="6019800" y="4191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30" name="Rectangle 106"/>
          <p:cNvSpPr>
            <a:spLocks noChangeArrowheads="1"/>
          </p:cNvSpPr>
          <p:nvPr/>
        </p:nvSpPr>
        <p:spPr bwMode="auto">
          <a:xfrm>
            <a:off x="6019800" y="4343400"/>
            <a:ext cx="35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</a:t>
            </a:r>
            <a:endParaRPr kumimoji="0" lang="en-US" alt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31" name="Rectangle 107"/>
          <p:cNvSpPr>
            <a:spLocks noChangeArrowheads="1"/>
          </p:cNvSpPr>
          <p:nvPr/>
        </p:nvSpPr>
        <p:spPr bwMode="auto">
          <a:xfrm>
            <a:off x="6477000" y="4419600"/>
            <a:ext cx="533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  <a:endParaRPr kumimoji="0" lang="en-US" alt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7" name="Line 143"/>
          <p:cNvSpPr>
            <a:spLocks noChangeShapeType="1"/>
          </p:cNvSpPr>
          <p:nvPr/>
        </p:nvSpPr>
        <p:spPr bwMode="auto">
          <a:xfrm>
            <a:off x="3352800" y="685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8" name="Line 144"/>
          <p:cNvSpPr>
            <a:spLocks noChangeShapeType="1"/>
          </p:cNvSpPr>
          <p:nvPr/>
        </p:nvSpPr>
        <p:spPr bwMode="auto">
          <a:xfrm flipH="1">
            <a:off x="3200400" y="1371600"/>
            <a:ext cx="1524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9" name="Line 145"/>
          <p:cNvSpPr>
            <a:spLocks noChangeShapeType="1"/>
          </p:cNvSpPr>
          <p:nvPr/>
        </p:nvSpPr>
        <p:spPr bwMode="auto">
          <a:xfrm>
            <a:off x="3200400" y="15240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0" name="Line 146"/>
          <p:cNvSpPr>
            <a:spLocks noChangeShapeType="1"/>
          </p:cNvSpPr>
          <p:nvPr/>
        </p:nvSpPr>
        <p:spPr bwMode="auto">
          <a:xfrm flipH="1">
            <a:off x="3200400" y="16764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1" name="Line 147"/>
          <p:cNvSpPr>
            <a:spLocks noChangeShapeType="1"/>
          </p:cNvSpPr>
          <p:nvPr/>
        </p:nvSpPr>
        <p:spPr bwMode="auto">
          <a:xfrm>
            <a:off x="3200400" y="18288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2" name="Line 148"/>
          <p:cNvSpPr>
            <a:spLocks noChangeShapeType="1"/>
          </p:cNvSpPr>
          <p:nvPr/>
        </p:nvSpPr>
        <p:spPr bwMode="auto">
          <a:xfrm flipH="1">
            <a:off x="3276600" y="1981200"/>
            <a:ext cx="1524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3" name="Oval 149"/>
          <p:cNvSpPr>
            <a:spLocks noChangeArrowheads="1"/>
          </p:cNvSpPr>
          <p:nvPr/>
        </p:nvSpPr>
        <p:spPr bwMode="auto">
          <a:xfrm>
            <a:off x="3581400" y="4572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4" name="Text Box 150"/>
          <p:cNvSpPr txBox="1">
            <a:spLocks noChangeArrowheads="1"/>
          </p:cNvSpPr>
          <p:nvPr/>
        </p:nvSpPr>
        <p:spPr bwMode="auto">
          <a:xfrm>
            <a:off x="3505200" y="4572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75" name="Text Box 151"/>
          <p:cNvSpPr txBox="1">
            <a:spLocks noChangeArrowheads="1"/>
          </p:cNvSpPr>
          <p:nvPr/>
        </p:nvSpPr>
        <p:spPr bwMode="auto">
          <a:xfrm>
            <a:off x="3733800" y="3810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76" name="Line 152"/>
          <p:cNvSpPr>
            <a:spLocks noChangeShapeType="1"/>
          </p:cNvSpPr>
          <p:nvPr/>
        </p:nvSpPr>
        <p:spPr bwMode="auto">
          <a:xfrm>
            <a:off x="3352800" y="685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7" name="Line 153"/>
          <p:cNvSpPr>
            <a:spLocks noChangeShapeType="1"/>
          </p:cNvSpPr>
          <p:nvPr/>
        </p:nvSpPr>
        <p:spPr bwMode="auto">
          <a:xfrm>
            <a:off x="3276600" y="2057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378" name="Group 154"/>
          <p:cNvGrpSpPr>
            <a:grpSpLocks/>
          </p:cNvGrpSpPr>
          <p:nvPr/>
        </p:nvGrpSpPr>
        <p:grpSpPr bwMode="auto">
          <a:xfrm>
            <a:off x="4876800" y="1524000"/>
            <a:ext cx="609600" cy="304800"/>
            <a:chOff x="2736" y="2160"/>
            <a:chExt cx="384" cy="192"/>
          </a:xfrm>
        </p:grpSpPr>
        <p:sp>
          <p:nvSpPr>
            <p:cNvPr id="52379" name="Line 155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0" name="Line 156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1" name="Line 157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2" name="Line 158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383" name="Line 159"/>
          <p:cNvSpPr>
            <a:spLocks noChangeShapeType="1"/>
          </p:cNvSpPr>
          <p:nvPr/>
        </p:nvSpPr>
        <p:spPr bwMode="auto">
          <a:xfrm flipH="1">
            <a:off x="4876800" y="18288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4" name="Rectangle 160"/>
          <p:cNvSpPr>
            <a:spLocks noChangeArrowheads="1"/>
          </p:cNvSpPr>
          <p:nvPr/>
        </p:nvSpPr>
        <p:spPr bwMode="auto">
          <a:xfrm>
            <a:off x="4343400" y="2362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385" name="Line 161"/>
          <p:cNvSpPr>
            <a:spLocks noChangeShapeType="1"/>
          </p:cNvSpPr>
          <p:nvPr/>
        </p:nvSpPr>
        <p:spPr bwMode="auto">
          <a:xfrm>
            <a:off x="3276600" y="28956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6" name="Line 162"/>
          <p:cNvSpPr>
            <a:spLocks noChangeShapeType="1"/>
          </p:cNvSpPr>
          <p:nvPr/>
        </p:nvSpPr>
        <p:spPr bwMode="auto">
          <a:xfrm>
            <a:off x="5181600" y="18288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7" name="Line 163"/>
          <p:cNvSpPr>
            <a:spLocks noChangeShapeType="1"/>
          </p:cNvSpPr>
          <p:nvPr/>
        </p:nvSpPr>
        <p:spPr bwMode="auto">
          <a:xfrm flipV="1">
            <a:off x="5181600" y="6096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8" name="Line 164"/>
          <p:cNvSpPr>
            <a:spLocks noChangeShapeType="1"/>
          </p:cNvSpPr>
          <p:nvPr/>
        </p:nvSpPr>
        <p:spPr bwMode="auto">
          <a:xfrm>
            <a:off x="3962400" y="6096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9" name="Line 165"/>
          <p:cNvSpPr>
            <a:spLocks noChangeShapeType="1"/>
          </p:cNvSpPr>
          <p:nvPr/>
        </p:nvSpPr>
        <p:spPr bwMode="auto">
          <a:xfrm flipH="1">
            <a:off x="4495800" y="2133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0" name="Rectangle 166"/>
          <p:cNvSpPr>
            <a:spLocks noChangeArrowheads="1"/>
          </p:cNvSpPr>
          <p:nvPr/>
        </p:nvSpPr>
        <p:spPr bwMode="auto">
          <a:xfrm>
            <a:off x="5257800" y="2286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391" name="Rectangle 167"/>
          <p:cNvSpPr>
            <a:spLocks noChangeArrowheads="1"/>
          </p:cNvSpPr>
          <p:nvPr/>
        </p:nvSpPr>
        <p:spPr bwMode="auto">
          <a:xfrm>
            <a:off x="5257800" y="990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392" name="Rectangle 168"/>
          <p:cNvSpPr>
            <a:spLocks noChangeArrowheads="1"/>
          </p:cNvSpPr>
          <p:nvPr/>
        </p:nvSpPr>
        <p:spPr bwMode="auto">
          <a:xfrm>
            <a:off x="2895600" y="1752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393" name="Rectangle 169"/>
          <p:cNvSpPr>
            <a:spLocks noChangeArrowheads="1"/>
          </p:cNvSpPr>
          <p:nvPr/>
        </p:nvSpPr>
        <p:spPr bwMode="auto">
          <a:xfrm>
            <a:off x="3657600" y="228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94" name="Rectangle 170"/>
          <p:cNvSpPr>
            <a:spLocks noChangeArrowheads="1"/>
          </p:cNvSpPr>
          <p:nvPr/>
        </p:nvSpPr>
        <p:spPr bwMode="auto">
          <a:xfrm>
            <a:off x="2971800" y="304800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Khoá áp ngược (SCR ngắt)</a:t>
            </a:r>
          </a:p>
        </p:txBody>
      </p:sp>
      <p:sp>
        <p:nvSpPr>
          <p:cNvPr id="52395" name="Line 171"/>
          <p:cNvSpPr>
            <a:spLocks noChangeShapeType="1"/>
          </p:cNvSpPr>
          <p:nvPr/>
        </p:nvSpPr>
        <p:spPr bwMode="auto">
          <a:xfrm>
            <a:off x="7620000" y="4267200"/>
            <a:ext cx="0" cy="3048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6" name="Line 172"/>
          <p:cNvSpPr>
            <a:spLocks noChangeShapeType="1"/>
          </p:cNvSpPr>
          <p:nvPr/>
        </p:nvSpPr>
        <p:spPr bwMode="auto">
          <a:xfrm>
            <a:off x="6400800" y="5638800"/>
            <a:ext cx="12192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7" name="Line 173"/>
          <p:cNvSpPr>
            <a:spLocks noChangeShapeType="1"/>
          </p:cNvSpPr>
          <p:nvPr/>
        </p:nvSpPr>
        <p:spPr bwMode="auto">
          <a:xfrm flipH="1">
            <a:off x="5715000" y="5638800"/>
            <a:ext cx="304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8" name="Line 174"/>
          <p:cNvSpPr>
            <a:spLocks noChangeShapeType="1"/>
          </p:cNvSpPr>
          <p:nvPr/>
        </p:nvSpPr>
        <p:spPr bwMode="auto">
          <a:xfrm flipV="1">
            <a:off x="5715000" y="4800600"/>
            <a:ext cx="0" cy="8382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0" name="Line 176"/>
          <p:cNvSpPr>
            <a:spLocks noChangeShapeType="1"/>
          </p:cNvSpPr>
          <p:nvPr/>
        </p:nvSpPr>
        <p:spPr bwMode="auto">
          <a:xfrm flipV="1">
            <a:off x="5791200" y="3352800"/>
            <a:ext cx="0" cy="7620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1" name="Line 177"/>
          <p:cNvSpPr>
            <a:spLocks noChangeShapeType="1"/>
          </p:cNvSpPr>
          <p:nvPr/>
        </p:nvSpPr>
        <p:spPr bwMode="auto">
          <a:xfrm flipH="1">
            <a:off x="5791200" y="3352800"/>
            <a:ext cx="1828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402" name="Group 178"/>
          <p:cNvGrpSpPr>
            <a:grpSpLocks/>
          </p:cNvGrpSpPr>
          <p:nvPr/>
        </p:nvGrpSpPr>
        <p:grpSpPr bwMode="auto">
          <a:xfrm>
            <a:off x="5638800" y="4114800"/>
            <a:ext cx="228600" cy="685800"/>
            <a:chOff x="3552" y="2592"/>
            <a:chExt cx="144" cy="432"/>
          </a:xfrm>
        </p:grpSpPr>
        <p:sp>
          <p:nvSpPr>
            <p:cNvPr id="52403" name="Line 179"/>
            <p:cNvSpPr>
              <a:spLocks noChangeShapeType="1"/>
            </p:cNvSpPr>
            <p:nvPr/>
          </p:nvSpPr>
          <p:spPr bwMode="auto">
            <a:xfrm flipH="1">
              <a:off x="3552" y="2592"/>
              <a:ext cx="96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4" name="Line 180"/>
            <p:cNvSpPr>
              <a:spLocks noChangeShapeType="1"/>
            </p:cNvSpPr>
            <p:nvPr/>
          </p:nvSpPr>
          <p:spPr bwMode="auto">
            <a:xfrm>
              <a:off x="3552" y="2688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5" name="Line 181"/>
            <p:cNvSpPr>
              <a:spLocks noChangeShapeType="1"/>
            </p:cNvSpPr>
            <p:nvPr/>
          </p:nvSpPr>
          <p:spPr bwMode="auto">
            <a:xfrm flipH="1">
              <a:off x="3552" y="2784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6" name="Line 182"/>
            <p:cNvSpPr>
              <a:spLocks noChangeShapeType="1"/>
            </p:cNvSpPr>
            <p:nvPr/>
          </p:nvSpPr>
          <p:spPr bwMode="auto">
            <a:xfrm>
              <a:off x="3552" y="2880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7" name="Line 183"/>
            <p:cNvSpPr>
              <a:spLocks noChangeShapeType="1"/>
            </p:cNvSpPr>
            <p:nvPr/>
          </p:nvSpPr>
          <p:spPr bwMode="auto">
            <a:xfrm flipH="1">
              <a:off x="3600" y="2976"/>
              <a:ext cx="96" cy="48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408" name="Line 184"/>
          <p:cNvSpPr>
            <a:spLocks noChangeShapeType="1"/>
          </p:cNvSpPr>
          <p:nvPr/>
        </p:nvSpPr>
        <p:spPr bwMode="auto">
          <a:xfrm>
            <a:off x="6477000" y="4876800"/>
            <a:ext cx="381000" cy="0"/>
          </a:xfrm>
          <a:prstGeom prst="line">
            <a:avLst/>
          </a:prstGeom>
          <a:noFill/>
          <a:ln w="31750">
            <a:solidFill>
              <a:srgbClr val="FF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9" name="Line 185"/>
          <p:cNvSpPr>
            <a:spLocks noChangeShapeType="1"/>
          </p:cNvSpPr>
          <p:nvPr/>
        </p:nvSpPr>
        <p:spPr bwMode="auto">
          <a:xfrm>
            <a:off x="6934200" y="4876800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10" name="Line 186"/>
          <p:cNvSpPr>
            <a:spLocks noChangeShapeType="1"/>
          </p:cNvSpPr>
          <p:nvPr/>
        </p:nvSpPr>
        <p:spPr bwMode="auto">
          <a:xfrm flipV="1">
            <a:off x="7315200" y="4572000"/>
            <a:ext cx="30480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11" name="Line 187"/>
          <p:cNvSpPr>
            <a:spLocks noChangeShapeType="1"/>
          </p:cNvSpPr>
          <p:nvPr/>
        </p:nvSpPr>
        <p:spPr bwMode="auto">
          <a:xfrm flipV="1">
            <a:off x="7620000" y="3352800"/>
            <a:ext cx="0" cy="2286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64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5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5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5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5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5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5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52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71546"/>
            <a:ext cx="8678198" cy="5453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42844" y="21429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1.2.1.4)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Đặc tuyến vôn-ampe của SCR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54260" y="1643051"/>
            <a:ext cx="442798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&lt; 0: SCR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giống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diode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mắc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nối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tiếp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phân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ngược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không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dẫn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endParaRPr kumimoji="0" lang="vi-V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Tăng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chiều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ngược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đến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SCR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đánh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thủng</a:t>
            </a:r>
            <a:endParaRPr kumimoji="0" lang="vi-V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496" y="905031"/>
            <a:ext cx="4536504" cy="55481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96448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en-US" sz="32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hợp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bằng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0 </a:t>
            </a:r>
            <a:endParaRPr lang="en-US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lang="en-US" sz="3200" b="1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0)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91976"/>
            <a:ext cx="4330824" cy="609329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tăng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chiều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(V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&gt; 0)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đến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trở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tương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đương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đột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ngột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qua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bởi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trở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qua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duy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trì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→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dẫn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giống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diode.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764704"/>
            <a:ext cx="4104456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168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pPr lvl="0" algn="l"/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hợp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(I</a:t>
            </a:r>
            <a:r>
              <a:rPr lang="en-US" sz="3200" b="1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&gt; 0)</a:t>
            </a:r>
            <a:r>
              <a:rPr lang="vi-VN" sz="3200" b="1" dirty="0">
                <a:cs typeface="Times New Roman" pitchFamily="18" charset="0"/>
              </a:rPr>
              <a:t/>
            </a:r>
            <a:br>
              <a:rPr lang="vi-VN" sz="3200" b="1" dirty="0">
                <a:cs typeface="Times New Roman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" y="1321957"/>
            <a:ext cx="4330824" cy="4929411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xảy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sớm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trước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đạt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nhất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điều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thì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xảy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nhỏ</a:t>
            </a:r>
            <a:r>
              <a:rPr lang="en-US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vi-VN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1061515"/>
            <a:ext cx="4114800" cy="518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82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282" y="428604"/>
            <a:ext cx="8929718" cy="368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b="1" smtClean="0">
                <a:latin typeface="+mj-lt"/>
                <a:cs typeface="Arial" pitchFamily="34" charset="0"/>
              </a:rPr>
              <a:t>1.2.1.5) </a:t>
            </a:r>
            <a:r>
              <a:rPr lang="vi-VN" sz="3200" b="1" u="sng" smtClean="0">
                <a:latin typeface="+mj-lt"/>
                <a:cs typeface="Arial" pitchFamily="34" charset="0"/>
              </a:rPr>
              <a:t>Các thông số cơ bản của SCR</a:t>
            </a:r>
            <a:r>
              <a:rPr lang="vi-VN" sz="3200" b="1" smtClean="0">
                <a:latin typeface="+mj-lt"/>
                <a:cs typeface="Arial" pitchFamily="34" charset="0"/>
              </a:rPr>
              <a:t>: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smtClean="0">
                <a:latin typeface="+mj-lt"/>
                <a:cs typeface="Arial" pitchFamily="34" charset="0"/>
              </a:rPr>
              <a:t>   - Dòng trung bình cho phép chạy qua SCR I</a:t>
            </a:r>
            <a:r>
              <a:rPr lang="vi-VN" sz="3200" baseline="-25000" smtClean="0">
                <a:latin typeface="+mj-lt"/>
                <a:cs typeface="Arial" pitchFamily="34" charset="0"/>
              </a:rPr>
              <a:t>V</a:t>
            </a:r>
            <a:r>
              <a:rPr lang="vi-VN" sz="3200" smtClean="0">
                <a:latin typeface="+mj-lt"/>
                <a:cs typeface="Arial" pitchFamily="34" charset="0"/>
              </a:rPr>
              <a:t> (A)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smtClean="0">
                <a:latin typeface="+mj-lt"/>
                <a:cs typeface="Arial" pitchFamily="34" charset="0"/>
              </a:rPr>
              <a:t>   - Điện áp ngược cho phép lớn nhất U</a:t>
            </a:r>
            <a:r>
              <a:rPr lang="vi-VN" sz="3200" baseline="-25000" smtClean="0">
                <a:latin typeface="+mj-lt"/>
                <a:cs typeface="Arial" pitchFamily="34" charset="0"/>
              </a:rPr>
              <a:t>ngmax</a:t>
            </a:r>
            <a:r>
              <a:rPr lang="vi-VN" sz="3200" smtClean="0">
                <a:latin typeface="+mj-lt"/>
                <a:cs typeface="Arial" pitchFamily="34" charset="0"/>
              </a:rPr>
              <a:t> (V)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smtClean="0">
                <a:latin typeface="+mj-lt"/>
                <a:cs typeface="Arial" pitchFamily="34" charset="0"/>
              </a:rPr>
              <a:t>   - Thời gian phục hồi tính chất khóa của SCR t</a:t>
            </a:r>
            <a:r>
              <a:rPr lang="vi-VN" sz="3200" baseline="-25000" smtClean="0">
                <a:latin typeface="+mj-lt"/>
                <a:cs typeface="Arial" pitchFamily="34" charset="0"/>
              </a:rPr>
              <a:t>r </a:t>
            </a:r>
            <a:r>
              <a:rPr lang="vi-VN" sz="3200" smtClean="0">
                <a:latin typeface="+mj-lt"/>
                <a:cs typeface="Arial" pitchFamily="34" charset="0"/>
              </a:rPr>
              <a:t>(µs)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smtClean="0">
                <a:latin typeface="+mj-lt"/>
                <a:cs typeface="Arial" pitchFamily="34" charset="0"/>
              </a:rPr>
              <a:t>   - Tốc độ tăng điện áp cho phép     (V/µs)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vi-VN" sz="3200" smtClean="0">
                <a:latin typeface="+mj-lt"/>
                <a:cs typeface="Arial" pitchFamily="34" charset="0"/>
              </a:rPr>
              <a:t>   - Tốc độ tăng dòng cho phép</a:t>
            </a:r>
            <a:r>
              <a:rPr lang="vi-VN" sz="3200" baseline="-25000" smtClean="0">
                <a:latin typeface="+mj-lt"/>
                <a:cs typeface="Arial" pitchFamily="34" charset="0"/>
              </a:rPr>
              <a:t>       </a:t>
            </a:r>
            <a:r>
              <a:rPr lang="vi-VN" sz="3200" smtClean="0">
                <a:latin typeface="+mj-lt"/>
                <a:cs typeface="Arial" pitchFamily="34" charset="0"/>
              </a:rPr>
              <a:t>(A/µs)</a:t>
            </a:r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6081" name="Object 1"/>
          <p:cNvGraphicFramePr>
            <a:graphicFrameLocks noChangeAspect="1"/>
          </p:cNvGraphicFramePr>
          <p:nvPr/>
        </p:nvGraphicFramePr>
        <p:xfrm>
          <a:off x="5643570" y="2940974"/>
          <a:ext cx="500066" cy="702340"/>
        </p:xfrm>
        <a:graphic>
          <a:graphicData uri="http://schemas.openxmlformats.org/presentationml/2006/ole">
            <p:oleObj spid="_x0000_s46081" name="Equation" r:id="rId3" imgW="279279" imgH="393529" progId="Equation.3">
              <p:embed/>
            </p:oleObj>
          </a:graphicData>
        </a:graphic>
      </p:graphicFrame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6083" name="Object 3"/>
          <p:cNvGraphicFramePr>
            <a:graphicFrameLocks noChangeAspect="1"/>
          </p:cNvGraphicFramePr>
          <p:nvPr/>
        </p:nvGraphicFramePr>
        <p:xfrm>
          <a:off x="5286380" y="3619857"/>
          <a:ext cx="357190" cy="666399"/>
        </p:xfrm>
        <a:graphic>
          <a:graphicData uri="http://schemas.openxmlformats.org/presentationml/2006/ole">
            <p:oleObj spid="_x0000_s46083" name="Equation" r:id="rId4" imgW="215713" imgH="39335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8614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en-US" sz="3200" b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1.2.2 </a:t>
            </a:r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</a:t>
            </a:r>
            <a:r>
              <a:rPr lang="en-US" sz="3200" b="1" u="sng" dirty="0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Ứng</a:t>
            </a:r>
            <a:r>
              <a:rPr lang="en-US" sz="3200" b="1" u="sng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lang="en-US" sz="3200" b="1" u="sng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lang="en-US" sz="3200" b="1" u="sng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SCR</a:t>
            </a:r>
            <a:r>
              <a:rPr lang="en-US" sz="3200" b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696"/>
            <a:ext cx="8929718" cy="9361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Chỉnh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ngõ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276872"/>
            <a:ext cx="6795473" cy="472514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55576" y="1592965"/>
            <a:ext cx="74168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692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301" y="62068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26"/>
            <a:ext cx="9116487" cy="354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50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86D0-FF1D-40EC-B64D-CE5488D3555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/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 ứng dụng của bộ biến đổi ĐTCS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785794"/>
            <a:ext cx="7696200" cy="7620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   Ứng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dụng các bộ </a:t>
            </a:r>
            <a:r>
              <a:rPr lang="en-US" sz="310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đổi ĐTCS giúp tiết kiệm năng lượng, nâng cao chất lượng đáp ứng của thiết bị.</a:t>
            </a:r>
          </a:p>
        </p:txBody>
      </p:sp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9144000" cy="35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282" y="5143512"/>
            <a:ext cx="8610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Lưu </a:t>
            </a:r>
            <a:r>
              <a:rPr kumimoji="0" lang="en-US" sz="2400" b="0" i="1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ý: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các mạch ĐTCS hoạt động theo chế độ đóng-ngắt (switch-mode), khác với các mạch điện tử hoạt động ở chế độ tuyến tính (linear mode)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Hiệu suất mạch ĐTCS cao hơn mạch điện tử chế độ tuyến tính.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23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97281" name="Object 1"/>
          <p:cNvGraphicFramePr>
            <a:graphicFrameLocks noChangeAspect="1"/>
          </p:cNvGraphicFramePr>
          <p:nvPr/>
        </p:nvGraphicFramePr>
        <p:xfrm>
          <a:off x="123999" y="1428736"/>
          <a:ext cx="9020001" cy="4034290"/>
        </p:xfrm>
        <a:graphic>
          <a:graphicData uri="http://schemas.openxmlformats.org/presentationml/2006/ole">
            <p:oleObj spid="_x0000_s97281" r:id="rId3" imgW="4262606" imgH="1905629" progId="Visio.Drawing.11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1428728" y="285728"/>
            <a:ext cx="64409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điều chỉnh tốc độ động cơ </a:t>
            </a:r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7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www.eleccircuit.com/wp-content/uploads/2017/06/dc-motor-controller-with-scr-ic-cmo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71546"/>
            <a:ext cx="757242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428728" y="285728"/>
            <a:ext cx="64636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điều chỉnh tốc độ động cơ DC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1BFF23-47AA-4428-9B10-BD524D8C47F8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50179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NZ"/>
          </a:p>
        </p:txBody>
      </p:sp>
      <p:sp>
        <p:nvSpPr>
          <p:cNvPr id="50180" name="Rectangle 70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NZ"/>
          </a:p>
        </p:txBody>
      </p:sp>
      <p:sp>
        <p:nvSpPr>
          <p:cNvPr id="50182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/>
            <a:r>
              <a:rPr lang="en-US" sz="1300">
                <a:cs typeface="Times New Roman" pitchFamily="18" charset="0"/>
              </a:rPr>
              <a:t>	</a:t>
            </a:r>
            <a:endParaRPr lang="en-US"/>
          </a:p>
        </p:txBody>
      </p:sp>
      <p:sp>
        <p:nvSpPr>
          <p:cNvPr id="50183" name="Rectangle 9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NZ"/>
          </a:p>
        </p:txBody>
      </p:sp>
      <p:sp>
        <p:nvSpPr>
          <p:cNvPr id="99" name="TextBox 98"/>
          <p:cNvSpPr txBox="1"/>
          <p:nvPr/>
        </p:nvSpPr>
        <p:spPr>
          <a:xfrm>
            <a:off x="357158" y="214290"/>
            <a:ext cx="8001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1.3/ </a:t>
            </a:r>
            <a:r>
              <a:rPr lang="en-US" sz="3200" b="1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TRIAC</a:t>
            </a:r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1.3.1-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Tổng quan về TRIAC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1.3.1.1)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Cấu tạo - Ký hiệu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47860"/>
            <a:ext cx="8248692" cy="4124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1.3.1.2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3200" b="1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TRIAC</a:t>
            </a:r>
            <a:r>
              <a:rPr lang="en-US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61" y="1357298"/>
            <a:ext cx="9009905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2275" y="1285860"/>
            <a:ext cx="618172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21429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1.3.1.3)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Đặc tuyến vôn-ampe của TRIAC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856357"/>
            <a:ext cx="24288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smtClean="0">
                <a:latin typeface="+mj-lt"/>
              </a:rPr>
              <a:t>Đặc tính V-A của TRIAC tương tự như của SCR. Do khả năng dẫn điện theo cả hai chiều, đặc tính V-A của TRIAC có dạng đối xứng qua tâm góc tọa độ. </a:t>
            </a:r>
            <a:endParaRPr lang="vi-VN" sz="32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894270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AutoShape 18"/>
          <p:cNvSpPr>
            <a:spLocks/>
          </p:cNvSpPr>
          <p:nvPr/>
        </p:nvSpPr>
        <p:spPr bwMode="auto">
          <a:xfrm rot="16200000">
            <a:off x="2138639" y="3719220"/>
            <a:ext cx="439359" cy="1430552"/>
          </a:xfrm>
          <a:prstGeom prst="leftBrace">
            <a:avLst>
              <a:gd name="adj1" fmla="val 37477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>
              <a:latin typeface="+mj-lt"/>
            </a:endParaRPr>
          </a:p>
        </p:txBody>
      </p:sp>
      <p:sp>
        <p:nvSpPr>
          <p:cNvPr id="7" name="AutoShape 18"/>
          <p:cNvSpPr>
            <a:spLocks/>
          </p:cNvSpPr>
          <p:nvPr/>
        </p:nvSpPr>
        <p:spPr bwMode="auto">
          <a:xfrm rot="16200000">
            <a:off x="6424919" y="3719222"/>
            <a:ext cx="439359" cy="1430552"/>
          </a:xfrm>
          <a:prstGeom prst="leftBrace">
            <a:avLst>
              <a:gd name="adj1" fmla="val 37477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>
              <a:latin typeface="+mj-lt"/>
            </a:endParaRPr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642910" y="4786322"/>
            <a:ext cx="3658113" cy="10983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Kích</a:t>
            </a:r>
            <a:r>
              <a:rPr kumimoji="0" lang="vi-VN" sz="20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thuận</a:t>
            </a:r>
            <a:endParaRPr kumimoji="0" lang="vi-V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vi-VN" sz="2000" b="1" smtClean="0">
                <a:latin typeface="+mj-lt"/>
                <a:cs typeface="Arial" pitchFamily="34" charset="0"/>
              </a:rPr>
              <a:t>Cần dòng điện kích trị số nhỏ</a:t>
            </a:r>
            <a:endParaRPr kumimoji="0" lang="vi-V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4786314" y="4786322"/>
            <a:ext cx="3658113" cy="10983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vi-VN" sz="2000" b="1" smtClean="0">
                <a:latin typeface="+mj-lt"/>
                <a:cs typeface="Arial" pitchFamily="34" charset="0"/>
              </a:rPr>
              <a:t>Kích nghịch</a:t>
            </a: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vi-VN" sz="2000" b="1" smtClean="0">
                <a:latin typeface="+mj-lt"/>
                <a:cs typeface="Arial" pitchFamily="34" charset="0"/>
              </a:rPr>
              <a:t>Cần dòng điện kích trị số lớn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214290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200" b="1" smtClean="0">
                <a:solidFill>
                  <a:srgbClr val="FF0000"/>
                </a:solidFill>
                <a:latin typeface="+mj-lt"/>
              </a:rPr>
              <a:t>Các cách kích TRIAC</a:t>
            </a:r>
            <a:endParaRPr lang="vi-VN" sz="3200" b="1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85728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1.3.2- </a:t>
            </a:r>
            <a:r>
              <a:rPr lang="vi-VN" sz="3200" b="1" u="sng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Ứng dụng của TRIAC</a:t>
            </a:r>
            <a:r>
              <a:rPr lang="vi-VN" sz="3200" b="1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6929486" cy="5279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071538" y="5857892"/>
            <a:ext cx="6643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200" b="1" smtClean="0">
                <a:solidFill>
                  <a:srgbClr val="FF0000"/>
                </a:solidFill>
                <a:latin typeface="+mj-lt"/>
              </a:rPr>
              <a:t>Mạch điều chỉnh độ sáng đèn</a:t>
            </a:r>
            <a:endParaRPr lang="vi-VN" sz="3200" b="1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3425" name="Object 1"/>
          <p:cNvGraphicFramePr>
            <a:graphicFrameLocks noChangeAspect="1"/>
          </p:cNvGraphicFramePr>
          <p:nvPr/>
        </p:nvGraphicFramePr>
        <p:xfrm>
          <a:off x="571472" y="1428736"/>
          <a:ext cx="8037051" cy="4755081"/>
        </p:xfrm>
        <a:graphic>
          <a:graphicData uri="http://schemas.openxmlformats.org/presentationml/2006/ole">
            <p:oleObj spid="_x0000_s103425" r:id="rId3" imgW="4807626" imgH="2845100" progId="Visio.Drawing.11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285852" y="428604"/>
            <a:ext cx="6643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200" b="1" smtClean="0">
                <a:solidFill>
                  <a:srgbClr val="FF0000"/>
                </a:solidFill>
                <a:latin typeface="+mj-lt"/>
              </a:rPr>
              <a:t>Mạch trời tối đèn sáng</a:t>
            </a:r>
            <a:endParaRPr lang="vi-VN" sz="3200" b="1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3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4449" name="Object 1"/>
          <p:cNvGraphicFramePr>
            <a:graphicFrameLocks noChangeAspect="1"/>
          </p:cNvGraphicFramePr>
          <p:nvPr/>
        </p:nvGraphicFramePr>
        <p:xfrm>
          <a:off x="928662" y="1571612"/>
          <a:ext cx="7143800" cy="5122525"/>
        </p:xfrm>
        <a:graphic>
          <a:graphicData uri="http://schemas.openxmlformats.org/presentationml/2006/ole">
            <p:oleObj spid="_x0000_s104449" r:id="rId3" imgW="4229690" imgH="3561905" progId="MSPhotoEd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348" y="428604"/>
            <a:ext cx="7643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200" b="1" smtClean="0">
                <a:solidFill>
                  <a:srgbClr val="FF0000"/>
                </a:solidFill>
                <a:latin typeface="+mj-lt"/>
              </a:rPr>
              <a:t>Mạch điện dùng TRIAC thay công tắc ly tâm trong động cơ 1 pha</a:t>
            </a:r>
            <a:endParaRPr lang="vi-VN" sz="3200" b="1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4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1653</TotalTime>
  <Words>663</Words>
  <Application>Microsoft Office PowerPoint</Application>
  <PresentationFormat>On-screen Show (4:3)</PresentationFormat>
  <Paragraphs>82</Paragraphs>
  <Slides>24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Office Theme</vt:lpstr>
      <vt:lpstr>Default Design</vt:lpstr>
      <vt:lpstr>Equation</vt:lpstr>
      <vt:lpstr>Visio.Drawing.11</vt:lpstr>
      <vt:lpstr>MSPhotoEd.3</vt:lpstr>
      <vt:lpstr>Slide 1</vt:lpstr>
      <vt:lpstr>Slide 2</vt:lpstr>
      <vt:lpstr>Slide 3</vt:lpstr>
      <vt:lpstr>1.2.1.2) Hình dáng SCR:</vt:lpstr>
      <vt:lpstr>Slide 5</vt:lpstr>
      <vt:lpstr>1.2.1.3) Các trạng thái hoạt động của SCR:</vt:lpstr>
      <vt:lpstr>Slide 7</vt:lpstr>
      <vt:lpstr>Slide 8</vt:lpstr>
      <vt:lpstr>Slide 9</vt:lpstr>
      <vt:lpstr>Slide 10</vt:lpstr>
      <vt:lpstr>* Trường hợp có dòng vào cực khiển (IG &gt; 0) </vt:lpstr>
      <vt:lpstr>Slide 12</vt:lpstr>
      <vt:lpstr>1.2.2 - Ứng dụng của SCR:</vt:lpstr>
      <vt:lpstr>Mạch chỉnh lưu cầu 3 pha có điều khiển</vt:lpstr>
      <vt:lpstr>Ví dụ ứng dụng của bộ biến đổi ĐTCS</vt:lpstr>
      <vt:lpstr>Slide 16</vt:lpstr>
      <vt:lpstr>Slide 17</vt:lpstr>
      <vt:lpstr>Slide 18</vt:lpstr>
      <vt:lpstr>1.3.1.2) Hình dáng TRIAC:</vt:lpstr>
      <vt:lpstr>Slide 20</vt:lpstr>
      <vt:lpstr>Slide 21</vt:lpstr>
      <vt:lpstr>Slide 22</vt:lpstr>
      <vt:lpstr>Slide 23</vt:lpstr>
      <vt:lpstr>Slide 24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CÁC PHẦN TỬ BÁN DẪN CÔNG SUẤT</dc:title>
  <dc:creator>Administrator</dc:creator>
  <cp:lastModifiedBy>Administrator</cp:lastModifiedBy>
  <cp:revision>176</cp:revision>
  <dcterms:created xsi:type="dcterms:W3CDTF">2020-03-23T03:43:51Z</dcterms:created>
  <dcterms:modified xsi:type="dcterms:W3CDTF">2020-04-14T15:23:55Z</dcterms:modified>
</cp:coreProperties>
</file>